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3"/>
  </p:sldMasterIdLst>
  <p:notesMasterIdLst>
    <p:notesMasterId r:id="rId5"/>
  </p:notesMasterIdLst>
  <p:handoutMasterIdLst>
    <p:handoutMasterId r:id="rId6"/>
  </p:handoutMasterIdLst>
  <p:sldIdLst>
    <p:sldId id="286" r:id="rId4"/>
  </p:sldIdLst>
  <p:sldSz cx="6858000" cy="9144000" type="screen4x3"/>
  <p:notesSz cx="7315200" cy="9601200"/>
  <p:custDataLst>
    <p:tags r:id="rId7"/>
  </p:custDataLst>
  <p:defaultTextStyle>
    <a:defPPr>
      <a:defRPr lang="en-US"/>
    </a:defPPr>
    <a:lvl1pPr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313" userDrawn="1">
          <p15:clr>
            <a:srgbClr val="A4A3A4"/>
          </p15:clr>
        </p15:guide>
        <p15:guide id="2" orient="horz" pos="1025" userDrawn="1">
          <p15:clr>
            <a:srgbClr val="A4A3A4"/>
          </p15:clr>
        </p15:guide>
        <p15:guide id="3" orient="horz" pos="929" userDrawn="1">
          <p15:clr>
            <a:srgbClr val="A4A3A4"/>
          </p15:clr>
        </p15:guide>
        <p15:guide id="4" orient="horz" pos="143" userDrawn="1">
          <p15:clr>
            <a:srgbClr val="A4A3A4"/>
          </p15:clr>
        </p15:guide>
        <p15:guide id="5" orient="horz" pos="4311" userDrawn="1">
          <p15:clr>
            <a:srgbClr val="A4A3A4"/>
          </p15:clr>
        </p15:guide>
        <p15:guide id="6" orient="horz" pos="4220" userDrawn="1">
          <p15:clr>
            <a:srgbClr val="A4A3A4"/>
          </p15:clr>
        </p15:guide>
        <p15:guide id="7" orient="horz" pos="2033" userDrawn="1">
          <p15:clr>
            <a:srgbClr val="A4A3A4"/>
          </p15:clr>
        </p15:guide>
        <p15:guide id="8" orient="horz" pos="2124" userDrawn="1">
          <p15:clr>
            <a:srgbClr val="A4A3A4"/>
          </p15:clr>
        </p15:guide>
        <p15:guide id="9" orient="horz" pos="3132" userDrawn="1">
          <p15:clr>
            <a:srgbClr val="A4A3A4"/>
          </p15:clr>
        </p15:guide>
        <p15:guide id="10" orient="horz" pos="3216" userDrawn="1">
          <p15:clr>
            <a:srgbClr val="A4A3A4"/>
          </p15:clr>
        </p15:guide>
        <p15:guide id="11" pos="920" userDrawn="1">
          <p15:clr>
            <a:srgbClr val="A4A3A4"/>
          </p15:clr>
        </p15:guide>
        <p15:guide id="12" pos="162" userDrawn="1">
          <p15:clr>
            <a:srgbClr val="A4A3A4"/>
          </p15:clr>
        </p15:guide>
        <p15:guide id="13" pos="4159" userDrawn="1">
          <p15:clr>
            <a:srgbClr val="A4A3A4"/>
          </p15:clr>
        </p15:guide>
        <p15:guide id="14" pos="2591" userDrawn="1">
          <p15:clr>
            <a:srgbClr val="A4A3A4"/>
          </p15:clr>
        </p15:guide>
        <p15:guide id="15" pos="2540" userDrawn="1">
          <p15:clr>
            <a:srgbClr val="A4A3A4"/>
          </p15:clr>
        </p15:guide>
        <p15:guide id="16" pos="1782" userDrawn="1">
          <p15:clr>
            <a:srgbClr val="A4A3A4"/>
          </p15:clr>
        </p15:guide>
        <p15:guide id="17" pos="3350" userDrawn="1">
          <p15:clr>
            <a:srgbClr val="A4A3A4"/>
          </p15:clr>
        </p15:guide>
        <p15:guide id="18" pos="3401" userDrawn="1">
          <p15:clr>
            <a:srgbClr val="A4A3A4"/>
          </p15:clr>
        </p15:guide>
        <p15:guide id="19" pos="971" userDrawn="1">
          <p15:clr>
            <a:srgbClr val="A4A3A4"/>
          </p15:clr>
        </p15:guide>
        <p15:guide id="20" pos="173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E0E0E0"/>
    <a:srgbClr val="C4C4C4"/>
    <a:srgbClr val="FF7C80"/>
    <a:srgbClr val="9A0000"/>
    <a:srgbClr val="456B99"/>
    <a:srgbClr val="192E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 varScale="1">
        <p:scale>
          <a:sx n="65" d="100"/>
          <a:sy n="65" d="100"/>
        </p:scale>
        <p:origin x="2222" y="82"/>
      </p:cViewPr>
      <p:guideLst>
        <p:guide orient="horz" pos="5313"/>
        <p:guide orient="horz" pos="1025"/>
        <p:guide orient="horz" pos="929"/>
        <p:guide orient="horz" pos="143"/>
        <p:guide orient="horz" pos="4311"/>
        <p:guide orient="horz" pos="4220"/>
        <p:guide orient="horz" pos="2033"/>
        <p:guide orient="horz" pos="2124"/>
        <p:guide orient="horz" pos="3132"/>
        <p:guide orient="horz" pos="3216"/>
        <p:guide pos="920"/>
        <p:guide pos="162"/>
        <p:guide pos="4159"/>
        <p:guide pos="2591"/>
        <p:guide pos="2540"/>
        <p:guide pos="1782"/>
        <p:guide pos="3350"/>
        <p:guide pos="3401"/>
        <p:guide pos="971"/>
        <p:guide pos="173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7" Type="http://schemas.openxmlformats.org/officeDocument/2006/relationships/tags" Target="tags/tag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907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553" y="0"/>
            <a:ext cx="3170906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068"/>
            <a:ext cx="317090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553" y="9119068"/>
            <a:ext cx="3170906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556E1EFB-15C5-4571-A732-6A6BE8312F7C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51199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907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553" y="0"/>
            <a:ext cx="3170906" cy="4805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06638" y="720725"/>
            <a:ext cx="270192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346" y="4560302"/>
            <a:ext cx="5852508" cy="4320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068"/>
            <a:ext cx="3170907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a-DK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553" y="9119068"/>
            <a:ext cx="3170906" cy="480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E42D5656-607A-4D7D-BA5C-D07045B5FEE8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67753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D5656-607A-4D7D-BA5C-D07045B5FEE8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61379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60747" y="2840568"/>
            <a:ext cx="6329363" cy="1960033"/>
          </a:xfrm>
        </p:spPr>
        <p:txBody>
          <a:bodyPr bIns="0"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0747" y="5181601"/>
            <a:ext cx="6329363" cy="3246967"/>
          </a:xfrm>
        </p:spPr>
        <p:txBody>
          <a:bodyPr lIns="0"/>
          <a:lstStyle>
            <a:lvl1pPr marL="0" indent="0">
              <a:buFontTx/>
              <a:buNone/>
              <a:defRPr/>
            </a:lvl1pPr>
          </a:lstStyle>
          <a:p>
            <a:r>
              <a:rPr lang="en-US" noProof="0"/>
              <a:t>Click to edit Master subtitle style</a:t>
            </a:r>
            <a:endParaRPr lang="en-GB" noProof="0"/>
          </a:p>
        </p:txBody>
      </p:sp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3582" y="478367"/>
            <a:ext cx="808435" cy="478367"/>
          </a:xfrm>
          <a:prstGeom prst="rect">
            <a:avLst/>
          </a:prstGeom>
          <a:noFill/>
        </p:spPr>
      </p:pic>
      <p:sp>
        <p:nvSpPr>
          <p:cNvPr id="43029" name="Rectangle 2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A17C83B-5FE3-4737-A842-C0492A7A61F7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bmkPresentationTitleJournalAndAuthor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330FF1-E4C2-4104-B14B-6F8AA031F6C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6" name="bmkPresentationTitleJournalAndAuthor12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2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1+1+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57176" y="1627717"/>
            <a:ext cx="3775472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3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113610" y="1627717"/>
            <a:ext cx="2488406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113610" y="3369667"/>
            <a:ext cx="2488407" cy="3329584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113611" y="6841317"/>
            <a:ext cx="1204912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21" hasCustomPrompt="1"/>
          </p:nvPr>
        </p:nvSpPr>
        <p:spPr>
          <a:xfrm>
            <a:off x="5398294" y="6843184"/>
            <a:ext cx="1203722" cy="1591733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73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57176" y="1627717"/>
            <a:ext cx="3775472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4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113610" y="1627718"/>
            <a:ext cx="2488406" cy="1591733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0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113610" y="3371851"/>
            <a:ext cx="2488407" cy="1591733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113610" y="5105402"/>
            <a:ext cx="2488407" cy="1593849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113610" y="6841317"/>
            <a:ext cx="2488407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7763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1+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57176" y="1627717"/>
            <a:ext cx="3775472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5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113610" y="1627717"/>
            <a:ext cx="2488406" cy="3341311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113610" y="5098202"/>
            <a:ext cx="2488407" cy="1591503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4" name="Picture Placeholder 4"/>
          <p:cNvSpPr>
            <a:spLocks noGrp="1"/>
          </p:cNvSpPr>
          <p:nvPr>
            <p:ph type="pic" sz="quarter" idx="16" hasCustomPrompt="1"/>
          </p:nvPr>
        </p:nvSpPr>
        <p:spPr>
          <a:xfrm>
            <a:off x="4113610" y="6841317"/>
            <a:ext cx="2488406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056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2+1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57176" y="1627717"/>
            <a:ext cx="3775472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6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12" name="Picture Placeholder 4"/>
          <p:cNvSpPr>
            <a:spLocks noGrp="1"/>
          </p:cNvSpPr>
          <p:nvPr>
            <p:ph type="pic" sz="quarter" idx="15" hasCustomPrompt="1"/>
          </p:nvPr>
        </p:nvSpPr>
        <p:spPr>
          <a:xfrm>
            <a:off x="4113610" y="5098202"/>
            <a:ext cx="2488407" cy="3336716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4115992" y="1627717"/>
            <a:ext cx="2486024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6" name="Picture Placeholder 4"/>
          <p:cNvSpPr>
            <a:spLocks noGrp="1"/>
          </p:cNvSpPr>
          <p:nvPr>
            <p:ph type="pic" sz="quarter" idx="14" hasCustomPrompt="1"/>
          </p:nvPr>
        </p:nvSpPr>
        <p:spPr>
          <a:xfrm>
            <a:off x="4113610" y="3369667"/>
            <a:ext cx="2488407" cy="15936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828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rrow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257175" y="1627717"/>
            <a:ext cx="2488406" cy="6807200"/>
          </a:xfrm>
        </p:spPr>
        <p:txBody>
          <a:bodyPr lIns="0"/>
          <a:lstStyle>
            <a:lvl1pPr marL="0" indent="0">
              <a:buFontTx/>
              <a:buNone/>
              <a:defRPr sz="1467"/>
            </a:lvl1pPr>
          </a:lstStyle>
          <a:p>
            <a:r>
              <a:rPr lang="en-GB" dirty="0"/>
              <a:t>Select placeholder and insert picture via </a:t>
            </a:r>
            <a:r>
              <a:rPr lang="en-GB" dirty="0" err="1"/>
              <a:t>ImageShopper</a:t>
            </a:r>
            <a:endParaRPr lang="en-GB" dirty="0"/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2828925" y="1627717"/>
            <a:ext cx="3773091" cy="6807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08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37701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7176" y="1627717"/>
            <a:ext cx="3107700" cy="6807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5E496-C20A-4259-82D6-EE90691934EF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10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3486912" y="1627717"/>
            <a:ext cx="3107700" cy="6807200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30185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3A9F1D-818C-492D-8052-E644F8D8612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bmkPresentationTitleJournalAndAuthor11"/>
          <p:cNvSpPr txBox="1"/>
          <p:nvPr userDrawn="1"/>
        </p:nvSpPr>
        <p:spPr>
          <a:xfrm>
            <a:off x="260747" y="8595784"/>
            <a:ext cx="5922559" cy="31200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endParaRPr lang="en-GB" sz="120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Rectangle 4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60748" y="8595784"/>
            <a:ext cx="596485" cy="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70" name="Rectangle 4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77491" y="8595784"/>
            <a:ext cx="5300663" cy="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60748" y="226485"/>
            <a:ext cx="5274469" cy="1246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36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6" y="1627717"/>
            <a:ext cx="6344841" cy="680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71" name="Rectangle 4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66272" y="8595783"/>
            <a:ext cx="223838" cy="31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/>
            </a:lvl1pPr>
          </a:lstStyle>
          <a:p>
            <a:fld id="{10292E62-ABCD-4E1A-9CD4-1F4D24B7AC52}" type="slidenum">
              <a:rPr lang="en-GB" noProof="0" smtClean="0"/>
              <a:pPr/>
              <a:t>‹#›</a:t>
            </a:fld>
            <a:endParaRPr lang="en-GB" noProof="0" dirty="0"/>
          </a:p>
        </p:txBody>
      </p:sp>
      <p:pic>
        <p:nvPicPr>
          <p:cNvPr id="1081" name="Picture 57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5793582" y="478367"/>
            <a:ext cx="808435" cy="478367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60" r:id="rId4"/>
    <p:sldLayoutId id="2147483662" r:id="rId5"/>
    <p:sldLayoutId id="2147483663" r:id="rId6"/>
    <p:sldLayoutId id="2147483670" r:id="rId7"/>
    <p:sldLayoutId id="2147483673" r:id="rId8"/>
    <p:sldLayoutId id="2147483654" r:id="rId9"/>
    <p:sldLayoutId id="2147483655" r:id="rId10"/>
  </p:sldLayoutIdLst>
  <p:hf sldNum="0" hdr="0" ftr="0" dt="0"/>
  <p:txStyles>
    <p:titleStyle>
      <a:lvl1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5pPr>
      <a:lvl6pPr marL="609585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6pPr>
      <a:lvl7pPr marL="1219170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7pPr>
      <a:lvl8pPr marL="1828754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8pPr>
      <a:lvl9pPr marL="2438339" algn="l" rtl="0" eaLnBrk="1" fontAlgn="base" hangingPunct="1">
        <a:lnSpc>
          <a:spcPct val="105000"/>
        </a:lnSpc>
        <a:spcBef>
          <a:spcPct val="0"/>
        </a:spcBef>
        <a:spcAft>
          <a:spcPct val="0"/>
        </a:spcAft>
        <a:defRPr sz="3733">
          <a:solidFill>
            <a:schemeClr val="tx1"/>
          </a:solidFill>
          <a:latin typeface="Verdana" pitchFamily="34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59865" indent="-281510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2133">
          <a:solidFill>
            <a:schemeClr val="tx1"/>
          </a:solidFill>
          <a:latin typeface="+mn-lt"/>
        </a:defRPr>
      </a:lvl2pPr>
      <a:lvl3pPr marL="1064657" indent="-281510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867">
          <a:solidFill>
            <a:schemeClr val="tx1"/>
          </a:solidFill>
          <a:latin typeface="+mn-lt"/>
        </a:defRPr>
      </a:lvl3pPr>
      <a:lvl4pPr marL="1409665" indent="-319609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600">
          <a:solidFill>
            <a:schemeClr val="tx1"/>
          </a:solidFill>
          <a:latin typeface="+mn-lt"/>
        </a:defRPr>
      </a:lvl4pPr>
      <a:lvl5pPr marL="1411165" indent="-321592" algn="l" rtl="0" eaLnBrk="1" fontAlgn="base" hangingPunct="1">
        <a:spcBef>
          <a:spcPct val="20000"/>
        </a:spcBef>
        <a:spcAft>
          <a:spcPct val="0"/>
        </a:spcAft>
        <a:buSzPct val="80000"/>
        <a:buFontTx/>
        <a:buBlip>
          <a:blip r:embed="rId13"/>
        </a:buBlip>
        <a:tabLst/>
        <a:defRPr sz="1600">
          <a:solidFill>
            <a:schemeClr val="tx1"/>
          </a:solidFill>
          <a:latin typeface="+mn-lt"/>
        </a:defRPr>
      </a:lvl5pPr>
      <a:lvl6pPr marL="2298643" indent="-25822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699642" algn="l"/>
        </a:tabLst>
        <a:defRPr sz="2133">
          <a:solidFill>
            <a:schemeClr val="tx1"/>
          </a:solidFill>
          <a:latin typeface="+mn-lt"/>
        </a:defRPr>
      </a:lvl6pPr>
      <a:lvl7pPr marL="2908227" indent="-25822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699642" algn="l"/>
        </a:tabLst>
        <a:defRPr sz="2133">
          <a:solidFill>
            <a:schemeClr val="tx1"/>
          </a:solidFill>
          <a:latin typeface="+mn-lt"/>
        </a:defRPr>
      </a:lvl7pPr>
      <a:lvl8pPr marL="3517812" indent="-25822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699642" algn="l"/>
        </a:tabLst>
        <a:defRPr sz="2133">
          <a:solidFill>
            <a:schemeClr val="tx1"/>
          </a:solidFill>
          <a:latin typeface="+mn-lt"/>
        </a:defRPr>
      </a:lvl8pPr>
      <a:lvl9pPr marL="4127397" indent="-258227" algn="l" rtl="0" eaLnBrk="1" fontAlgn="base" hangingPunct="1">
        <a:spcBef>
          <a:spcPct val="20000"/>
        </a:spcBef>
        <a:spcAft>
          <a:spcPct val="0"/>
        </a:spcAft>
        <a:buSzPct val="80000"/>
        <a:buBlip>
          <a:blip r:embed="rId14"/>
        </a:buBlip>
        <a:tabLst>
          <a:tab pos="1699642" algn="l"/>
        </a:tabLst>
        <a:defRPr sz="2133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2853" y="395536"/>
            <a:ext cx="1362075" cy="94297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3512" y="-309310"/>
            <a:ext cx="6348875" cy="47582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u-HU" sz="2800" dirty="0">
              <a:solidFill>
                <a:srgbClr val="000000"/>
              </a:solidFill>
              <a:latin typeface="VeluxGothic Regular" panose="02000503050000020004" pitchFamily="2" charset="0"/>
            </a:endParaRPr>
          </a:p>
          <a:p>
            <a:r>
              <a:rPr lang="hu-HU" sz="3600" dirty="0">
                <a:solidFill>
                  <a:srgbClr val="221E1F"/>
                </a:solidFill>
                <a:latin typeface="VELUXforOffice" panose="02000506030000020004" pitchFamily="2" charset="0"/>
              </a:rPr>
              <a:t>Hirdetési javaslatok</a:t>
            </a:r>
          </a:p>
          <a:p>
            <a:r>
              <a:rPr lang="hu-HU" sz="2800" b="1" dirty="0">
                <a:solidFill>
                  <a:srgbClr val="221E1F"/>
                </a:solidFill>
                <a:latin typeface="VELUXforOffice" panose="02000506030000020004" pitchFamily="2" charset="0"/>
              </a:rPr>
              <a:t>VELUX Fénycsatorna </a:t>
            </a:r>
            <a:r>
              <a:rPr lang="hu-HU" sz="2800" dirty="0">
                <a:solidFill>
                  <a:srgbClr val="221E1F"/>
                </a:solidFill>
                <a:latin typeface="VELUXforOffice" panose="02000506030000020004" pitchFamily="2" charset="0"/>
              </a:rPr>
              <a:t>kampány</a:t>
            </a:r>
          </a:p>
          <a:p>
            <a:endParaRPr lang="hu-HU" sz="900" dirty="0">
              <a:solidFill>
                <a:srgbClr val="221E1F"/>
              </a:solidFill>
              <a:latin typeface="VeluxGothic Regular" panose="02000503050000020004" pitchFamily="2" charset="0"/>
            </a:endParaRPr>
          </a:p>
          <a:p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A hirdetési minták alapján a kereskedői hirdetések a megadottnál nagyobb méretben és részben eltérő tartalommal (engedmény, minimum ár) is megjelentethetők. A kampány fő elemét, a </a:t>
            </a:r>
            <a:r>
              <a:rPr lang="hu-HU" sz="1400" b="1" dirty="0">
                <a:solidFill>
                  <a:srgbClr val="ED1B23"/>
                </a:solidFill>
                <a:latin typeface="VELUXforOffice" panose="02000506030000020004" pitchFamily="2" charset="0"/>
              </a:rPr>
              <a:t>„Világítson napfénnyel!”</a:t>
            </a:r>
            <a:r>
              <a:rPr lang="hu-HU" sz="1100" dirty="0">
                <a:latin typeface="VELUXforOffice" panose="02000506030000020004" pitchFamily="2" charset="0"/>
              </a:rPr>
              <a:t> 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és a </a:t>
            </a:r>
            <a:r>
              <a:rPr lang="hu-HU" sz="1400" b="1" dirty="0">
                <a:solidFill>
                  <a:srgbClr val="221E1F"/>
                </a:solidFill>
                <a:latin typeface="VELUXforOffice" panose="02000506030000020004" pitchFamily="2" charset="0"/>
              </a:rPr>
              <a:t>„VELUX fénycsatorna: egy lámpa, amelyben a Nap a villanykörte”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szlogeneket és az „Akár a fény 98%-át továbbítja*” terméktulajdonság esetén a hozzá tartozó apró betűs részt (</a:t>
            </a:r>
            <a:r>
              <a:rPr lang="hu-HU" sz="1400" dirty="0">
                <a:latin typeface="VELUXforOffice" panose="02000506030000020004" pitchFamily="2" charset="0"/>
              </a:rPr>
              <a:t>* Merev csöves (TWR/TLR) termékekhez tartozó érték)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olvasható formában a hirdetésekben meg kell jeleníteni. </a:t>
            </a:r>
          </a:p>
          <a:p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A hirdetésben szereplő grafikai elemeket a hirdetés saját elkészítéséhez kérésre partnereink rendelkezésére bocsájtjuk. Ebben az esetben javasoljuk, hogy a hirdetések megjelenése előtt a végleges grafikai anyagot a VELUX Magyarország 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Kft.-vel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 véleményeztessék. A hirdetésekkel kapcsolatban, kérjük, keresse területi képviselőjét, vagy Beliczay-Fülöp Katalint a +36 30 619 2195-ös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telefonszámon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,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vagy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 a 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beliczay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-fulop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.</a:t>
            </a:r>
            <a:r>
              <a:rPr lang="hu-HU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katalin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@velux.com </a:t>
            </a:r>
            <a:r>
              <a:rPr lang="hu-HU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e-mail </a:t>
            </a:r>
            <a:r>
              <a:rPr lang="it-IT" sz="1400" dirty="0" err="1">
                <a:solidFill>
                  <a:srgbClr val="221E1F"/>
                </a:solidFill>
                <a:latin typeface="VELUXforOffice" panose="02000506030000020004" pitchFamily="2" charset="0"/>
              </a:rPr>
              <a:t>címen</a:t>
            </a:r>
            <a:r>
              <a:rPr lang="it-IT" sz="1400" dirty="0">
                <a:solidFill>
                  <a:srgbClr val="221E1F"/>
                </a:solidFill>
                <a:latin typeface="VELUXforOffice" panose="02000506030000020004" pitchFamily="2" charset="0"/>
              </a:rPr>
              <a:t>.</a:t>
            </a:r>
            <a:endParaRPr lang="hu-HU" sz="1400" dirty="0">
              <a:latin typeface="VELUXforOffice" panose="02000506030000020004" pitchFamily="2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5819268" y="4432239"/>
            <a:ext cx="1031577" cy="721523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u-HU" sz="1600" dirty="0">
                <a:solidFill>
                  <a:schemeClr val="bg1"/>
                </a:solidFill>
                <a:latin typeface="VeluxGothic Black" panose="02000503040000020004" pitchFamily="2" charset="0"/>
              </a:rPr>
              <a:t>Óriás-plakát</a:t>
            </a:r>
            <a:endParaRPr kumimoji="0" lang="hu-HU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VeluxGothic Black" panose="02000503040000020004" pitchFamily="2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020" y="5414293"/>
            <a:ext cx="2785947" cy="372970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04808" y="5431355"/>
            <a:ext cx="1728192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hu-HU" sz="2800" dirty="0">
                <a:latin typeface="VELUXforOffice" panose="02000506030000020004" pitchFamily="2" charset="0"/>
              </a:rPr>
              <a:t>Világítson napfénnyel!</a:t>
            </a:r>
          </a:p>
        </p:txBody>
      </p:sp>
      <p:sp>
        <p:nvSpPr>
          <p:cNvPr id="6" name="Rectangle 5"/>
          <p:cNvSpPr/>
          <p:nvPr/>
        </p:nvSpPr>
        <p:spPr>
          <a:xfrm>
            <a:off x="3026273" y="6404883"/>
            <a:ext cx="3723768" cy="695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000" b="1" dirty="0">
                <a:solidFill>
                  <a:srgbClr val="FF0000"/>
                </a:solidFill>
                <a:latin typeface="VELUXforOffice" panose="02000506030000020004" pitchFamily="2" charset="0"/>
              </a:rPr>
              <a:t>VELUX fénycsatorna</a:t>
            </a:r>
            <a:r>
              <a:rPr lang="hu-HU" sz="2000" dirty="0">
                <a:latin typeface="VELUXforOffice" panose="02000506030000020004" pitchFamily="2" charset="0"/>
              </a:rPr>
              <a:t>:</a:t>
            </a:r>
          </a:p>
          <a:p>
            <a:r>
              <a:rPr lang="hu-HU" sz="1600" dirty="0">
                <a:latin typeface="VELUXforOffice" panose="02000506030000020004" pitchFamily="2" charset="0"/>
              </a:rPr>
              <a:t>egy lámpa, amelyben a Nap a villanykörte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87443" y="5478635"/>
            <a:ext cx="1308578" cy="49071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4094115" y="8027716"/>
            <a:ext cx="2448272" cy="77862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u-HU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VeluxGothic Regular" panose="02000503050000020004" pitchFamily="2" charset="0"/>
              </a:rPr>
              <a:t>Kereskedői logó helye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024574" y="7159245"/>
            <a:ext cx="18886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2800" dirty="0">
                <a:latin typeface="VeluxGothic Black" panose="02000503040000020004" pitchFamily="2" charset="0"/>
              </a:rPr>
              <a:t>XX.XXX</a:t>
            </a:r>
            <a:r>
              <a:rPr lang="hu-HU" sz="2000" dirty="0">
                <a:latin typeface="VeluxGothic Black" panose="02000503040000020004" pitchFamily="2" charset="0"/>
              </a:rPr>
              <a:t> </a:t>
            </a:r>
            <a:r>
              <a:rPr lang="hu-HU" sz="1200" dirty="0">
                <a:latin typeface="VeluxGothic Black" panose="02000503040000020004" pitchFamily="2" charset="0"/>
              </a:rPr>
              <a:t>Ft/db</a:t>
            </a:r>
            <a:endParaRPr lang="hu-HU" sz="1400" dirty="0">
              <a:latin typeface="VeluxGothic Black" panose="02000503040000020004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24574" y="7577310"/>
            <a:ext cx="214812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1100" dirty="0">
                <a:latin typeface="VELUXforOffice" panose="02000506030000020004" pitchFamily="2" charset="0"/>
              </a:rPr>
              <a:t>Merev csöves TWR/TLR 0K14</a:t>
            </a:r>
          </a:p>
        </p:txBody>
      </p:sp>
    </p:spTree>
    <p:extLst>
      <p:ext uri="{BB962C8B-B14F-4D97-AF65-F5344CB8AC3E}">
        <p14:creationId xmlns:p14="http://schemas.microsoft.com/office/powerpoint/2010/main" val="47403752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DNEW" val="False"/>
</p:tagLst>
</file>

<file path=ppt/theme/theme1.xml><?xml version="1.0" encoding="utf-8"?>
<a:theme xmlns:a="http://schemas.openxmlformats.org/drawingml/2006/main" name="VELUX 4-3">
  <a:themeElements>
    <a:clrScheme name="VELUX">
      <a:dk1>
        <a:srgbClr val="000000"/>
      </a:dk1>
      <a:lt1>
        <a:srgbClr val="FFFFFF"/>
      </a:lt1>
      <a:dk2>
        <a:srgbClr val="000000"/>
      </a:dk2>
      <a:lt2>
        <a:srgbClr val="737371"/>
      </a:lt2>
      <a:accent1>
        <a:srgbClr val="FF0000"/>
      </a:accent1>
      <a:accent2>
        <a:srgbClr val="A9CAE4"/>
      </a:accent2>
      <a:accent3>
        <a:srgbClr val="E0E0DD"/>
      </a:accent3>
      <a:accent4>
        <a:srgbClr val="000000"/>
      </a:accent4>
      <a:accent5>
        <a:srgbClr val="FFAAAA"/>
      </a:accent5>
      <a:accent6>
        <a:srgbClr val="99B7CF"/>
      </a:accent6>
      <a:hlink>
        <a:srgbClr val="192E4F"/>
      </a:hlink>
      <a:folHlink>
        <a:srgbClr val="456B99"/>
      </a:folHlink>
    </a:clrScheme>
    <a:fontScheme name="Verdan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72000" tIns="72000" rIns="72000" bIns="720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9525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1 VELUX 4-3" id="{64AAAEDF-5902-496E-AB1F-B5DAF41D96B3}" vid="{0DCDF2E2-6534-4ACA-AB2C-924BBBF294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Application xmlns="http://www.sap.com/cof/powerpoint/application">
  <Version>2</Version>
  <Revision>2.6.200.79950</Revision>
</Application>
</file>

<file path=customXml/item2.xml><?xml version="1.0" encoding="utf-8"?>
<Application xmlns="http://www.sap.com/cof/ao/powerpoint/application">
  <com.sap.ip.bi.pioneer>
    <Version>4</Version>
    <AAO_Revision>2.6.200.79950</AAO_Revision>
    <RefreshOnOpen>False</RefreshOnOpen>
    <PlanningModeSetToChangeMode>True</PlanningModeSetToChangeMode>
    <Cleaned>True</Cleaned>
    <ForcePromptOnInitialRefresh>False</ForcePromptOnInitialRefresh>
    <StorePromptsInDocument>True</StorePromptsInDocument>
    <MergeVariables>False</MergeVariables>
    <WorkingMode>Local</WorkingMode>
    <RefreshPlanningObjectsOnRefreshAll>True</RefreshPlanningObjectsOnRefreshAll>
    <Items/>
  </com.sap.ip.bi.pioneer>
</Application>
</file>

<file path=customXml/itemProps1.xml><?xml version="1.0" encoding="utf-8"?>
<ds:datastoreItem xmlns:ds="http://schemas.openxmlformats.org/officeDocument/2006/customXml" ds:itemID="{6CB0294B-F7ED-4B04-BD8C-F392F8F7A6CC}">
  <ds:schemaRefs>
    <ds:schemaRef ds:uri="http://www.sap.com/cof/powerpoint/application"/>
  </ds:schemaRefs>
</ds:datastoreItem>
</file>

<file path=customXml/itemProps2.xml><?xml version="1.0" encoding="utf-8"?>
<ds:datastoreItem xmlns:ds="http://schemas.openxmlformats.org/officeDocument/2006/customXml" ds:itemID="{30CD937E-2083-408D-A048-AD776E0DEC1F}">
  <ds:schemaRefs>
    <ds:schemaRef ds:uri="http://www.sap.com/cof/ao/powerpoint/applic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194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VELUXforOffice</vt:lpstr>
      <vt:lpstr>VeluxGothic Black</vt:lpstr>
      <vt:lpstr>VeluxGothic Regular</vt:lpstr>
      <vt:lpstr>Verdana</vt:lpstr>
      <vt:lpstr>VELUX 4-3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2015-06-02T13:04:09Z</dcterms:created>
  <dcterms:modified xsi:type="dcterms:W3CDTF">2018-06-11T09:35:21Z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urrentSublogo">
    <vt:lpwstr/>
  </property>
  <property fmtid="{D5CDD505-2E9C-101B-9397-08002B2CF9AE}" pid="4" name="CurrentOffice">
    <vt:lpwstr/>
  </property>
  <property fmtid="{D5CDD505-2E9C-101B-9397-08002B2CF9AE}" pid="5" name="CurrentLogoPath">
    <vt:lpwstr/>
  </property>
  <property fmtid="{D5CDD505-2E9C-101B-9397-08002B2CF9AE}" pid="6" name="CurrentDepartmentName">
    <vt:lpwstr/>
  </property>
  <property fmtid="{D5CDD505-2E9C-101B-9397-08002B2CF9AE}" pid="7" name="CurrentClientLogoPath">
    <vt:lpwstr/>
  </property>
  <property fmtid="{D5CDD505-2E9C-101B-9397-08002B2CF9AE}" pid="8" name="CurrentDate">
    <vt:lpwstr/>
  </property>
  <property fmtid="{D5CDD505-2E9C-101B-9397-08002B2CF9AE}" pid="9" name="CurrentPresentationTitle">
    <vt:lpwstr/>
  </property>
  <property fmtid="{D5CDD505-2E9C-101B-9397-08002B2CF9AE}" pid="10" name="CurrentAuthor">
    <vt:lpwstr/>
  </property>
  <property fmtid="{D5CDD505-2E9C-101B-9397-08002B2CF9AE}" pid="11" name="CurrentDepartment">
    <vt:lpwstr/>
  </property>
  <property fmtid="{D5CDD505-2E9C-101B-9397-08002B2CF9AE}" pid="12" name="CurrentOptionalInformation">
    <vt:lpwstr/>
  </property>
  <property fmtid="{D5CDD505-2E9C-101B-9397-08002B2CF9AE}" pid="13" name="CurrentBusinessLine">
    <vt:lpwstr/>
  </property>
  <property fmtid="{D5CDD505-2E9C-101B-9397-08002B2CF9AE}" pid="14" name="CurrentCountry">
    <vt:lpwstr/>
  </property>
  <property fmtid="{D5CDD505-2E9C-101B-9397-08002B2CF9AE}" pid="15" name="CurrentPaperType">
    <vt:lpwstr/>
  </property>
  <property fmtid="{D5CDD505-2E9C-101B-9397-08002B2CF9AE}" pid="16" name="CurrentInformationClass">
    <vt:lpwstr/>
  </property>
  <property fmtid="{D5CDD505-2E9C-101B-9397-08002B2CF9AE}" pid="17" name="CurrentRestrictedAccess">
    <vt:lpwstr/>
  </property>
  <property fmtid="{D5CDD505-2E9C-101B-9397-08002B2CF9AE}" pid="18" name="CurrentLanguage">
    <vt:lpwstr/>
  </property>
</Properties>
</file>